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4" r:id="rId5"/>
    <p:sldId id="263" r:id="rId6"/>
    <p:sldId id="259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63E5"/>
    <a:srgbClr val="3B42E5"/>
    <a:srgbClr val="336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58"/>
  </p:normalViewPr>
  <p:slideViewPr>
    <p:cSldViewPr snapToGrid="0">
      <p:cViewPr varScale="1">
        <p:scale>
          <a:sx n="120" d="100"/>
          <a:sy n="120" d="100"/>
        </p:scale>
        <p:origin x="568" y="184"/>
      </p:cViewPr>
      <p:guideLst/>
    </p:cSldViewPr>
  </p:slideViewPr>
  <p:outlineViewPr>
    <p:cViewPr>
      <p:scale>
        <a:sx n="33" d="100"/>
        <a:sy n="33" d="100"/>
      </p:scale>
      <p:origin x="0" y="-7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7" d="100"/>
        <a:sy n="97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30265-9101-9141-BB1F-42C2C065ED5F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66C88-DC24-C74F-B390-9A4C163564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5727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	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D66C88-DC24-C74F-B390-9A4C163564B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3146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D66C88-DC24-C74F-B390-9A4C163564B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0791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D66C88-DC24-C74F-B390-9A4C163564B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157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D66C88-DC24-C74F-B390-9A4C163564B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9230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D66C88-DC24-C74F-B390-9A4C163564BA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2578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D66C88-DC24-C74F-B390-9A4C163564B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407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B003E4-FAA6-88C5-53A8-F4BFD93F71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A7D77DC-78A4-7B53-479C-C5C4FC4CD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6FD8DF-C5F2-5092-C89A-600C5749A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5DAF3C-762B-AEDE-DA16-0D7BC8793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117D97-F0A8-74BA-A9ED-8B9C3346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8024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4EEB8-7A23-D70D-C3DF-B1CABB59F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07557C5-EC83-10BC-3B86-8D3E5D1BC8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9D7558-974D-A9FF-47C4-F9B5351DF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00F036-E38E-913F-F45E-7F72C2E02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1ACCAA-03FB-F853-3463-33ECCB8EE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7699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9646F82-5BC2-F7B5-8E17-F33520B77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92C10A8-60AF-7EB9-FB9F-D6F12C9F1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392FF0-E3AD-BCCE-1035-48A33CF3F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BB90FE9-29C8-8037-447F-DA32BF244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4E6CDA-4684-7803-C2EC-791077491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1717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D47DF-5E51-DEAB-B0E5-5A4718417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FE01EE-27DB-E8DA-B6C2-9E53EC985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779EA9-69B1-DF9A-2560-46FD9C007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A8C042-BDD3-6235-496B-D8589E521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00625F-251E-DE9C-9B2B-ABDFA0F9A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1405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9A7182-FE91-1AC8-9488-3AE82D9C4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77963D0-5DF2-59AB-301F-EBEBC10BF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444E48-F030-7AD3-46D3-237A4A046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76CE64-6BF8-EF92-7521-967986FA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EB1A5B-D3CE-B9D6-D6A0-084BE2B4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9362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66F794-6C50-4A4B-F97F-1751AA81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4DEEFC-73E3-0A67-C4C1-476FD4DCBB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8C4E063-E91B-D6E7-69A3-D7D57490B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6C87988-32A2-B605-3E5B-4C348F0E9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153D308-134B-E444-34E0-D3D6F7A59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DFC557B-0FA5-3552-8D6D-B5D9B113A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399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54D99A-3206-60FF-F5F1-1121823B3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7301509-5ACF-6FEA-912E-6DA035B90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676863-C7EF-8D33-BC12-EE534D8774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E0FFB0C-59A6-566D-7003-3108F6D6ED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DCFE456-9BA2-A7A5-A208-B8636EA680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23FE11F-89CF-517D-7FEC-1E464D7D6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0BCFE02-F449-42B2-FEE5-98744A5BF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44979D5-019D-9160-8580-A7C2EB31D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31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98C7B9-B0DD-6000-2EF4-A2F885D8D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2EA23D5-0D5E-8075-98BD-AD89DB6D3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BE9A375-EC76-1130-2351-032A10689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D13DE49-E6BD-E5FD-AB63-970875836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5815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46D88C3-0857-9DA1-DDC6-896CD6A26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641D81F-A169-A4B8-C888-01F7CB6D0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13588B0-596F-DF96-5475-2A3C7B7AA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2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02670F-05DF-299E-44DC-33013B3D8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A06673-D41B-2DC9-E443-18A10A36A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C6C348D-900A-47C0-2604-BE0DF03E51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09D4DF5-E24C-FA11-F601-F9416719B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4FF89D5-9D2A-F54E-1B23-2F3E0A8C0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1F94B3A-71A7-8C27-9013-C5BB4743A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5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4C778B-02F2-8A34-7855-AB6166B6C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01161C3-FB7B-9D6D-40C0-5A322325A1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9F371E0-7A31-1401-2FD3-DBB338F137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1C482AF-51A4-E8BA-BCE7-916CCF776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1A637FE-F214-C5AB-709C-36DF65069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815245-E4BC-E907-3E94-1F02D7665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3869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595955-40B2-E94A-4D95-B2C216AEF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0905571-10F4-A71F-E090-2A7F69EB0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79F285-0197-774E-D53B-DFFDE718EF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AD8622-795C-9544-A504-B105BD728728}" type="datetimeFigureOut">
              <a:rPr lang="ru-RU" smtClean="0"/>
              <a:t>14.01.2026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55AFA7-DE43-2B00-0065-D97DBF7337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D4F948-3E23-5F9D-C7E9-DA84541AE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06DC1B-420F-7C40-8D99-D454B45571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2638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6FEF49-EDC9-9155-3E28-D08BD9061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46"/>
            <a:ext cx="12192000" cy="68513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1DF549-9D79-A0E4-F22B-E3AF97BDEE2D}"/>
              </a:ext>
            </a:extLst>
          </p:cNvPr>
          <p:cNvSpPr txBox="1"/>
          <p:nvPr/>
        </p:nvSpPr>
        <p:spPr>
          <a:xfrm>
            <a:off x="3847069" y="6369900"/>
            <a:ext cx="4720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>
                <a:solidFill>
                  <a:schemeClr val="bg1"/>
                </a:solidFill>
              </a:rPr>
              <a:t>Фахреева</a:t>
            </a:r>
            <a:r>
              <a:rPr lang="ru-RU" dirty="0">
                <a:solidFill>
                  <a:schemeClr val="bg1"/>
                </a:solidFill>
              </a:rPr>
              <a:t> Лилия, Республика Татарстан</a:t>
            </a:r>
          </a:p>
        </p:txBody>
      </p:sp>
    </p:spTree>
    <p:extLst>
      <p:ext uri="{BB962C8B-B14F-4D97-AF65-F5344CB8AC3E}">
        <p14:creationId xmlns:p14="http://schemas.microsoft.com/office/powerpoint/2010/main" val="559059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6A357D-6F5C-ECBC-A950-1C1C2DCA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Приложение  </a:t>
            </a:r>
            <a:r>
              <a:rPr lang="en-US" dirty="0" err="1"/>
              <a:t>Matule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38B7B0-6EDD-D47D-AAAB-B6A771A47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244" y="1794551"/>
            <a:ext cx="4932405" cy="4068548"/>
          </a:xfrm>
        </p:spPr>
        <p:txBody>
          <a:bodyPr>
            <a:normAutofit fontScale="92500"/>
          </a:bodyPr>
          <a:lstStyle/>
          <a:p>
            <a:pPr algn="just"/>
            <a:r>
              <a:rPr lang="ru-RU" dirty="0"/>
              <a:t>Осуществление безопасного входа и регистрации</a:t>
            </a:r>
          </a:p>
          <a:p>
            <a:pPr algn="just"/>
            <a:r>
              <a:rPr lang="ru-RU" dirty="0"/>
              <a:t>Просмотр каталога товаров</a:t>
            </a:r>
          </a:p>
          <a:p>
            <a:r>
              <a:rPr lang="ru-RU" dirty="0"/>
              <a:t>Оформления заказа из корзины </a:t>
            </a:r>
          </a:p>
          <a:p>
            <a:r>
              <a:rPr lang="ru-RU" dirty="0"/>
              <a:t>Управление и формирование проектной структуры</a:t>
            </a:r>
          </a:p>
          <a:p>
            <a:r>
              <a:rPr lang="ru-RU" dirty="0"/>
              <a:t>Возможность просмотра акций и новостей</a:t>
            </a:r>
          </a:p>
          <a:p>
            <a:pPr marL="3657600" lvl="8" indent="0">
              <a:buNone/>
            </a:pPr>
            <a:endParaRPr lang="ru-RU" dirty="0"/>
          </a:p>
        </p:txBody>
      </p:sp>
      <p:pic>
        <p:nvPicPr>
          <p:cNvPr id="5" name="Рисунок 4" descr="Изображение выглядит как текст, снимок экрана, веб-страница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5C423B2-AF1B-F9EA-00D4-2D3920055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8311" y="1763478"/>
            <a:ext cx="1919414" cy="4192842"/>
          </a:xfrm>
          <a:prstGeom prst="rect">
            <a:avLst/>
          </a:prstGeom>
        </p:spPr>
      </p:pic>
      <p:pic>
        <p:nvPicPr>
          <p:cNvPr id="12" name="Рисунок 11" descr="Изображение выглядит как снимок экрана, текс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273746A-6B91-38C0-1FF6-9D0B15D294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4884" y="1763478"/>
            <a:ext cx="1953828" cy="4238545"/>
          </a:xfrm>
          <a:prstGeom prst="rect">
            <a:avLst/>
          </a:prstGeom>
        </p:spPr>
      </p:pic>
      <p:pic>
        <p:nvPicPr>
          <p:cNvPr id="16" name="Рисунок 15" descr="Изображение выглядит как текст, снимок экран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2ABDC2B-1667-DBA2-7CFD-1CAD4AD354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5387" y="1794551"/>
            <a:ext cx="1932761" cy="420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111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5C5424-3E9B-F481-0259-960D58881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122" y="537444"/>
            <a:ext cx="10924822" cy="948265"/>
          </a:xfrm>
        </p:spPr>
        <p:txBody>
          <a:bodyPr/>
          <a:lstStyle/>
          <a:p>
            <a:r>
              <a:rPr lang="ru-RU" dirty="0"/>
              <a:t>Архитектурные решения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0D85D0-15E9-FC67-8867-3E19FA3A0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00" y="2006372"/>
            <a:ext cx="5554133" cy="3657599"/>
          </a:xfrm>
        </p:spPr>
        <p:txBody>
          <a:bodyPr>
            <a:normAutofit/>
          </a:bodyPr>
          <a:lstStyle/>
          <a:p>
            <a:pPr marL="0" indent="0" latinLnBrk="1">
              <a:buNone/>
            </a:pPr>
            <a:r>
              <a:rPr lang="en" dirty="0">
                <a:solidFill>
                  <a:srgbClr val="2E63E5"/>
                </a:solidFill>
              </a:rPr>
              <a:t>Clean Architecture + MVVM</a:t>
            </a:r>
          </a:p>
          <a:p>
            <a:pPr marL="0" indent="0" latinLnBrk="1">
              <a:buNone/>
            </a:pPr>
            <a:r>
              <a:rPr lang="ru-RU" dirty="0">
                <a:solidFill>
                  <a:srgbClr val="2E63E5"/>
                </a:solidFill>
              </a:rPr>
              <a:t>Слои:</a:t>
            </a:r>
          </a:p>
          <a:p>
            <a:pPr latinLnBrk="1"/>
            <a:r>
              <a:rPr lang="en" dirty="0"/>
              <a:t>Presentation (UI) - </a:t>
            </a:r>
            <a:r>
              <a:rPr lang="ru-RU" dirty="0"/>
              <a:t>Виджеты</a:t>
            </a:r>
          </a:p>
          <a:p>
            <a:pPr latinLnBrk="1"/>
            <a:r>
              <a:rPr lang="en" dirty="0"/>
              <a:t>Domain (</a:t>
            </a:r>
            <a:r>
              <a:rPr lang="ru-RU" dirty="0"/>
              <a:t>Бизнес-логика)</a:t>
            </a:r>
          </a:p>
          <a:p>
            <a:pPr latinLnBrk="1"/>
            <a:r>
              <a:rPr lang="en" dirty="0"/>
              <a:t>Data (</a:t>
            </a:r>
            <a:r>
              <a:rPr lang="ru-RU" dirty="0"/>
              <a:t>Работа с данными)</a:t>
            </a:r>
          </a:p>
          <a:p>
            <a:pPr marL="0" indent="0" latinLnBrk="1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009F0-9854-E905-B54F-8FEB6C1DE826}"/>
              </a:ext>
            </a:extLst>
          </p:cNvPr>
          <p:cNvSpPr txBox="1"/>
          <p:nvPr/>
        </p:nvSpPr>
        <p:spPr>
          <a:xfrm>
            <a:off x="6951133" y="2006372"/>
            <a:ext cx="44026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ru-RU" sz="3600" dirty="0">
                <a:solidFill>
                  <a:srgbClr val="2E63E5"/>
                </a:solidFill>
              </a:rPr>
              <a:t>Модульность</a:t>
            </a:r>
            <a:r>
              <a:rPr lang="en-US" sz="3600" dirty="0">
                <a:solidFill>
                  <a:srgbClr val="2E63E5"/>
                </a:solidFill>
              </a:rPr>
              <a:t>:</a:t>
            </a:r>
          </a:p>
          <a:p>
            <a:pPr latinLnBrk="1"/>
            <a:r>
              <a:rPr lang="en-US" sz="3600" dirty="0"/>
              <a:t>UIKIT</a:t>
            </a:r>
          </a:p>
          <a:p>
            <a:pPr latinLnBrk="1"/>
            <a:r>
              <a:rPr lang="en-US" sz="3600" dirty="0"/>
              <a:t>App</a:t>
            </a:r>
          </a:p>
          <a:p>
            <a:pPr latinLnBrk="1"/>
            <a:r>
              <a:rPr lang="en-US" sz="3600" dirty="0"/>
              <a:t>Network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771289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ED233B-A928-E223-4433-6C9974BD6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0070C0"/>
                </a:solidFill>
              </a:rPr>
              <a:t>Распределение кода по </a:t>
            </a:r>
            <a:r>
              <a:rPr lang="en-US" dirty="0">
                <a:solidFill>
                  <a:srgbClr val="0070C0"/>
                </a:solidFill>
              </a:rPr>
              <a:t>Clean Architecture</a:t>
            </a:r>
            <a:endParaRPr lang="ru-RU" dirty="0">
              <a:solidFill>
                <a:srgbClr val="0070C0"/>
              </a:solidFill>
            </a:endParaRPr>
          </a:p>
        </p:txBody>
      </p:sp>
      <p:pic>
        <p:nvPicPr>
          <p:cNvPr id="11" name="Рисунок 10" descr="Изображение выглядит как текст, снимок экрана, диаграмма, логотип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4A76A7B2-BB54-6682-DD3E-74E157021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39783"/>
            <a:ext cx="6761892" cy="439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847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FA96C1-E275-B310-B918-89A5D4F13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0070C0"/>
                </a:solidFill>
              </a:rPr>
              <a:t>Схема потока данных</a:t>
            </a: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8A40116-7D3D-1A92-D57C-22ED7A2BC3D0}"/>
              </a:ext>
            </a:extLst>
          </p:cNvPr>
          <p:cNvSpPr/>
          <p:nvPr/>
        </p:nvSpPr>
        <p:spPr>
          <a:xfrm>
            <a:off x="838200" y="2027537"/>
            <a:ext cx="2397211" cy="877330"/>
          </a:xfrm>
          <a:prstGeom prst="roundRect">
            <a:avLst/>
          </a:prstGeom>
          <a:solidFill>
            <a:srgbClr val="336EE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[Пользователь]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9FC6E66F-C9C3-DA46-9D36-27DBBD338A30}"/>
              </a:ext>
            </a:extLst>
          </p:cNvPr>
          <p:cNvSpPr/>
          <p:nvPr/>
        </p:nvSpPr>
        <p:spPr>
          <a:xfrm>
            <a:off x="838200" y="4104631"/>
            <a:ext cx="2397211" cy="877330"/>
          </a:xfrm>
          <a:prstGeom prst="roundRect">
            <a:avLst/>
          </a:prstGeom>
          <a:solidFill>
            <a:srgbClr val="336EE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" dirty="0"/>
              <a:t>[</a:t>
            </a:r>
            <a:r>
              <a:rPr lang="en" dirty="0" err="1"/>
              <a:t>UseCase</a:t>
            </a:r>
            <a:r>
              <a:rPr lang="en" dirty="0"/>
              <a:t>]</a:t>
            </a: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60E2934A-9F24-63DE-AD93-A92C879F0CA9}"/>
              </a:ext>
            </a:extLst>
          </p:cNvPr>
          <p:cNvSpPr/>
          <p:nvPr/>
        </p:nvSpPr>
        <p:spPr>
          <a:xfrm>
            <a:off x="8421128" y="2045043"/>
            <a:ext cx="2397211" cy="877330"/>
          </a:xfrm>
          <a:prstGeom prst="roundRect">
            <a:avLst/>
          </a:prstGeom>
          <a:solidFill>
            <a:srgbClr val="336EE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" dirty="0"/>
              <a:t>[</a:t>
            </a:r>
            <a:r>
              <a:rPr lang="en" dirty="0" err="1"/>
              <a:t>ViewModel</a:t>
            </a:r>
            <a:r>
              <a:rPr lang="en" dirty="0"/>
              <a:t>]</a:t>
            </a: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5531CBA-25AF-9079-809C-EAD3DBB87BA4}"/>
              </a:ext>
            </a:extLst>
          </p:cNvPr>
          <p:cNvSpPr/>
          <p:nvPr/>
        </p:nvSpPr>
        <p:spPr>
          <a:xfrm>
            <a:off x="4629664" y="2025479"/>
            <a:ext cx="2397211" cy="877330"/>
          </a:xfrm>
          <a:prstGeom prst="roundRect">
            <a:avLst/>
          </a:prstGeom>
          <a:solidFill>
            <a:srgbClr val="336EE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" dirty="0"/>
              <a:t>[UI Layer]</a:t>
            </a: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1EA58548-2DCA-8900-2E14-FCB26B7942A5}"/>
              </a:ext>
            </a:extLst>
          </p:cNvPr>
          <p:cNvSpPr/>
          <p:nvPr/>
        </p:nvSpPr>
        <p:spPr>
          <a:xfrm>
            <a:off x="4629664" y="4119047"/>
            <a:ext cx="2397211" cy="877330"/>
          </a:xfrm>
          <a:prstGeom prst="roundRect">
            <a:avLst/>
          </a:prstGeom>
          <a:solidFill>
            <a:srgbClr val="336EE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en" dirty="0"/>
              <a:t>[Repository]</a:t>
            </a: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F9FE45F8-A980-CB31-4A8B-EF7BCF106D11}"/>
              </a:ext>
            </a:extLst>
          </p:cNvPr>
          <p:cNvSpPr/>
          <p:nvPr/>
        </p:nvSpPr>
        <p:spPr>
          <a:xfrm>
            <a:off x="8421127" y="4119047"/>
            <a:ext cx="2397211" cy="877330"/>
          </a:xfrm>
          <a:prstGeom prst="roundRect">
            <a:avLst/>
          </a:prstGeom>
          <a:solidFill>
            <a:srgbClr val="336EE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dirty="0"/>
              <a:t>[</a:t>
            </a:r>
            <a:r>
              <a:rPr lang="en" dirty="0" err="1"/>
              <a:t>DataSource</a:t>
            </a:r>
            <a:r>
              <a:rPr lang="en" dirty="0"/>
              <a:t>]</a:t>
            </a:r>
          </a:p>
        </p:txBody>
      </p:sp>
      <p:sp>
        <p:nvSpPr>
          <p:cNvPr id="12" name="Стрелка вправо 11">
            <a:extLst>
              <a:ext uri="{FF2B5EF4-FFF2-40B4-BE49-F238E27FC236}">
                <a16:creationId xmlns:a16="http://schemas.microsoft.com/office/drawing/2014/main" id="{A787E51B-B1A6-4D39-396E-ADCD73C56682}"/>
              </a:ext>
            </a:extLst>
          </p:cNvPr>
          <p:cNvSpPr/>
          <p:nvPr/>
        </p:nvSpPr>
        <p:spPr>
          <a:xfrm>
            <a:off x="3348682" y="2323070"/>
            <a:ext cx="1161535" cy="345989"/>
          </a:xfrm>
          <a:prstGeom prst="rightArrow">
            <a:avLst/>
          </a:prstGeom>
          <a:solidFill>
            <a:schemeClr val="bg1"/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Стрелка вправо 12">
            <a:extLst>
              <a:ext uri="{FF2B5EF4-FFF2-40B4-BE49-F238E27FC236}">
                <a16:creationId xmlns:a16="http://schemas.microsoft.com/office/drawing/2014/main" id="{47D12C4A-228E-C671-AF69-A48DB57A65BA}"/>
              </a:ext>
            </a:extLst>
          </p:cNvPr>
          <p:cNvSpPr/>
          <p:nvPr/>
        </p:nvSpPr>
        <p:spPr>
          <a:xfrm>
            <a:off x="7143234" y="2378676"/>
            <a:ext cx="1161535" cy="345989"/>
          </a:xfrm>
          <a:prstGeom prst="rightArrow">
            <a:avLst/>
          </a:prstGeom>
          <a:solidFill>
            <a:schemeClr val="bg1"/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трелка вправо 13">
            <a:extLst>
              <a:ext uri="{FF2B5EF4-FFF2-40B4-BE49-F238E27FC236}">
                <a16:creationId xmlns:a16="http://schemas.microsoft.com/office/drawing/2014/main" id="{931297A7-0C2A-67A9-0433-5AFBBD41BB0C}"/>
              </a:ext>
            </a:extLst>
          </p:cNvPr>
          <p:cNvSpPr/>
          <p:nvPr/>
        </p:nvSpPr>
        <p:spPr>
          <a:xfrm>
            <a:off x="10984125" y="2329250"/>
            <a:ext cx="581799" cy="339810"/>
          </a:xfrm>
          <a:prstGeom prst="rightArrow">
            <a:avLst/>
          </a:prstGeom>
          <a:solidFill>
            <a:schemeClr val="bg1"/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 вправо 14">
            <a:extLst>
              <a:ext uri="{FF2B5EF4-FFF2-40B4-BE49-F238E27FC236}">
                <a16:creationId xmlns:a16="http://schemas.microsoft.com/office/drawing/2014/main" id="{5F79E58C-4DC3-5481-00AA-2319F988E870}"/>
              </a:ext>
            </a:extLst>
          </p:cNvPr>
          <p:cNvSpPr/>
          <p:nvPr/>
        </p:nvSpPr>
        <p:spPr>
          <a:xfrm>
            <a:off x="3348681" y="4384717"/>
            <a:ext cx="1161535" cy="345989"/>
          </a:xfrm>
          <a:prstGeom prst="rightArrow">
            <a:avLst/>
          </a:prstGeom>
          <a:solidFill>
            <a:schemeClr val="bg1"/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Стрелка вправо 15">
            <a:extLst>
              <a:ext uri="{FF2B5EF4-FFF2-40B4-BE49-F238E27FC236}">
                <a16:creationId xmlns:a16="http://schemas.microsoft.com/office/drawing/2014/main" id="{882E40CA-B7E4-DCAB-A36D-ABF3A1CACB51}"/>
              </a:ext>
            </a:extLst>
          </p:cNvPr>
          <p:cNvSpPr/>
          <p:nvPr/>
        </p:nvSpPr>
        <p:spPr>
          <a:xfrm>
            <a:off x="7076301" y="4370301"/>
            <a:ext cx="1161535" cy="345989"/>
          </a:xfrm>
          <a:prstGeom prst="rightArrow">
            <a:avLst/>
          </a:prstGeom>
          <a:solidFill>
            <a:schemeClr val="bg1"/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1282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Заголовок 1">
            <a:extLst>
              <a:ext uri="{FF2B5EF4-FFF2-40B4-BE49-F238E27FC236}">
                <a16:creationId xmlns:a16="http://schemas.microsoft.com/office/drawing/2014/main" id="{B8A74426-EB4F-1CBD-BA22-769BD07EC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651" y="701546"/>
            <a:ext cx="6822988" cy="5454907"/>
          </a:xfrm>
        </p:spPr>
        <p:txBody>
          <a:bodyPr>
            <a:noAutofit/>
          </a:bodyPr>
          <a:lstStyle/>
          <a:p>
            <a:r>
              <a:rPr lang="ru-RU" sz="8000" dirty="0">
                <a:solidFill>
                  <a:srgbClr val="2E63E5"/>
                </a:solidFill>
              </a:rPr>
              <a:t>Используемые библиотеки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4BCF94-8605-54E0-A54F-1811821A1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756" y="925689"/>
            <a:ext cx="3587044" cy="527191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>
                <a:solidFill>
                  <a:srgbClr val="2E63E5"/>
                </a:solidFill>
              </a:rPr>
              <a:t>Основные пакеты:</a:t>
            </a:r>
          </a:p>
          <a:p>
            <a:pPr marL="0" indent="0">
              <a:buNone/>
            </a:pPr>
            <a:r>
              <a:rPr lang="en" dirty="0"/>
              <a:t>provider - </a:t>
            </a:r>
            <a:r>
              <a:rPr lang="ru-RU" dirty="0"/>
              <a:t>Управление состоянием</a:t>
            </a:r>
          </a:p>
          <a:p>
            <a:pPr marL="0" indent="0">
              <a:buNone/>
            </a:pPr>
            <a:r>
              <a:rPr lang="en" dirty="0" err="1"/>
              <a:t>dio</a:t>
            </a:r>
            <a:r>
              <a:rPr lang="en" dirty="0"/>
              <a:t> - HTTP-</a:t>
            </a:r>
            <a:r>
              <a:rPr lang="ru-RU" dirty="0"/>
              <a:t>запросы</a:t>
            </a:r>
          </a:p>
          <a:p>
            <a:pPr marL="0" indent="0">
              <a:buNone/>
            </a:pPr>
            <a:r>
              <a:rPr lang="en" dirty="0" err="1"/>
              <a:t>shared_preferences</a:t>
            </a:r>
            <a:r>
              <a:rPr lang="en" dirty="0"/>
              <a:t> - </a:t>
            </a:r>
            <a:r>
              <a:rPr lang="ru-RU" dirty="0"/>
              <a:t>Локальное хранение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" dirty="0">
                <a:solidFill>
                  <a:srgbClr val="2E63E5"/>
                </a:solidFill>
              </a:rPr>
              <a:t>UI-</a:t>
            </a:r>
            <a:r>
              <a:rPr lang="ru-RU" dirty="0">
                <a:solidFill>
                  <a:srgbClr val="2E63E5"/>
                </a:solidFill>
              </a:rPr>
              <a:t>библиотеки:</a:t>
            </a:r>
          </a:p>
          <a:p>
            <a:pPr marL="0" indent="0">
              <a:buNone/>
            </a:pPr>
            <a:r>
              <a:rPr lang="ru-RU" dirty="0"/>
              <a:t> </a:t>
            </a:r>
            <a:r>
              <a:rPr lang="en" dirty="0" err="1"/>
              <a:t>flutter_svg</a:t>
            </a:r>
            <a:r>
              <a:rPr lang="en" dirty="0"/>
              <a:t>: ^2.0.7 - </a:t>
            </a:r>
            <a:r>
              <a:rPr lang="ru-RU" dirty="0"/>
              <a:t>Работа с </a:t>
            </a:r>
            <a:r>
              <a:rPr lang="en" dirty="0"/>
              <a:t>SVG</a:t>
            </a:r>
          </a:p>
          <a:p>
            <a:pPr marL="0" indent="0">
              <a:buNone/>
            </a:pPr>
            <a:r>
              <a:rPr lang="ru-RU" dirty="0"/>
              <a:t> </a:t>
            </a:r>
            <a:r>
              <a:rPr lang="en" dirty="0" err="1"/>
              <a:t>cached_network_image</a:t>
            </a:r>
            <a:r>
              <a:rPr lang="en" dirty="0"/>
              <a:t>: - </a:t>
            </a:r>
            <a:r>
              <a:rPr lang="ru-RU" dirty="0"/>
              <a:t>Кэширование изображений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>
                <a:solidFill>
                  <a:srgbClr val="2E63E5"/>
                </a:solidFill>
              </a:rPr>
              <a:t>Аналитика:</a:t>
            </a:r>
          </a:p>
          <a:p>
            <a:pPr marL="0" indent="0">
              <a:buNone/>
            </a:pPr>
            <a:r>
              <a:rPr lang="en" dirty="0" err="1"/>
              <a:t>appmetrica_sdk</a:t>
            </a:r>
            <a:r>
              <a:rPr lang="en" dirty="0"/>
              <a:t> - </a:t>
            </a:r>
            <a:r>
              <a:rPr lang="ru-RU" dirty="0" err="1"/>
              <a:t>Яндекс.Метрика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4261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94D427-0A8B-E9B9-22B2-69D13EE1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Технический стек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D81397-83D0-B137-1C8D-0B03027D1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733" y="2393316"/>
            <a:ext cx="4445000" cy="3322108"/>
          </a:xfrm>
        </p:spPr>
        <p:txBody>
          <a:bodyPr>
            <a:normAutofit fontScale="92500"/>
          </a:bodyPr>
          <a:lstStyle/>
          <a:p>
            <a:r>
              <a:rPr lang="ru-RU" dirty="0"/>
              <a:t> </a:t>
            </a:r>
            <a:r>
              <a:rPr lang="ru-RU" dirty="0">
                <a:solidFill>
                  <a:srgbClr val="2E63E5"/>
                </a:solidFill>
              </a:rPr>
              <a:t>Язык программирования:  </a:t>
            </a:r>
            <a:r>
              <a:rPr lang="en" dirty="0"/>
              <a:t>Dart </a:t>
            </a:r>
          </a:p>
          <a:p>
            <a:r>
              <a:rPr lang="en" dirty="0"/>
              <a:t> </a:t>
            </a:r>
            <a:r>
              <a:rPr lang="ru-RU" dirty="0">
                <a:solidFill>
                  <a:srgbClr val="2E63E5"/>
                </a:solidFill>
              </a:rPr>
              <a:t>Фреймворк: </a:t>
            </a:r>
            <a:r>
              <a:rPr lang="en" dirty="0"/>
              <a:t>Flutter </a:t>
            </a:r>
          </a:p>
          <a:p>
            <a:r>
              <a:rPr lang="en" dirty="0"/>
              <a:t> </a:t>
            </a:r>
            <a:r>
              <a:rPr lang="ru-RU" dirty="0">
                <a:solidFill>
                  <a:srgbClr val="2E63E5"/>
                </a:solidFill>
              </a:rPr>
              <a:t>Целевые платформы: </a:t>
            </a:r>
            <a:r>
              <a:rPr lang="en" dirty="0"/>
              <a:t>iOS, Android </a:t>
            </a:r>
            <a:endParaRPr lang="ru-RU" dirty="0"/>
          </a:p>
          <a:p>
            <a:r>
              <a:rPr lang="en" dirty="0"/>
              <a:t>SOLID </a:t>
            </a:r>
            <a:r>
              <a:rPr lang="ru-RU" dirty="0"/>
              <a:t>принципы</a:t>
            </a:r>
          </a:p>
          <a:p>
            <a:pPr marL="0" indent="0">
              <a:buNone/>
            </a:pPr>
            <a:r>
              <a:rPr lang="en" dirty="0"/>
              <a:t> 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2056" name="Picture 8" descr="Brand">
            <a:extLst>
              <a:ext uri="{FF2B5EF4-FFF2-40B4-BE49-F238E27FC236}">
                <a16:creationId xmlns:a16="http://schemas.microsoft.com/office/drawing/2014/main" id="{B8333B8E-0856-D978-6353-CF91EAA196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50" y="1825625"/>
            <a:ext cx="5295900" cy="153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Язык программирования Dart от Google — разработка на языке Дарт">
            <a:extLst>
              <a:ext uri="{FF2B5EF4-FFF2-40B4-BE49-F238E27FC236}">
                <a16:creationId xmlns:a16="http://schemas.microsoft.com/office/drawing/2014/main" id="{17314557-1894-2659-699B-754D5950B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50" y="4054370"/>
            <a:ext cx="5295900" cy="1916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910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9FD2DE-208B-1A74-70B7-5E57CF5C6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903" y="271849"/>
            <a:ext cx="10525897" cy="939113"/>
          </a:xfrm>
        </p:spPr>
        <p:txBody>
          <a:bodyPr/>
          <a:lstStyle/>
          <a:p>
            <a:r>
              <a:rPr lang="ru-RU" dirty="0">
                <a:solidFill>
                  <a:srgbClr val="0070C0"/>
                </a:solidFill>
              </a:rPr>
              <a:t>Схема классов</a:t>
            </a:r>
          </a:p>
        </p:txBody>
      </p:sp>
      <p:pic>
        <p:nvPicPr>
          <p:cNvPr id="7" name="Объект 6" descr="Изображение выглядит как текст, снимок экрана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959A483-68E9-54FC-2B94-0F6E5F7BB9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3726" t="5349" r="3576" b="5122"/>
          <a:stretch>
            <a:fillRect/>
          </a:stretch>
        </p:blipFill>
        <p:spPr>
          <a:xfrm>
            <a:off x="827903" y="1393614"/>
            <a:ext cx="7376983" cy="5192537"/>
          </a:xfrm>
        </p:spPr>
      </p:pic>
    </p:spTree>
    <p:extLst>
      <p:ext uri="{BB962C8B-B14F-4D97-AF65-F5344CB8AC3E}">
        <p14:creationId xmlns:p14="http://schemas.microsoft.com/office/powerpoint/2010/main" val="56796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6C84E1-546D-FF96-48A9-DC1F7F857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9600" dirty="0">
                <a:solidFill>
                  <a:srgbClr val="2E63E5"/>
                </a:solidFill>
              </a:rPr>
              <a:t>Спасибо за внимание!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A97B8EE-246B-A1C3-2570-90B09D643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936" y="466639"/>
            <a:ext cx="20447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930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171</Words>
  <Application>Microsoft Macintosh PowerPoint</Application>
  <PresentationFormat>Широкоэкранный</PresentationFormat>
  <Paragraphs>53</Paragraphs>
  <Slides>9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Тема Office</vt:lpstr>
      <vt:lpstr>Презентация PowerPoint</vt:lpstr>
      <vt:lpstr>Приложение  Matule</vt:lpstr>
      <vt:lpstr>Архитектурные решения </vt:lpstr>
      <vt:lpstr>Распределение кода по Clean Architecture</vt:lpstr>
      <vt:lpstr>Схема потока данных</vt:lpstr>
      <vt:lpstr>Используемые библиотеки</vt:lpstr>
      <vt:lpstr>Технический стек</vt:lpstr>
      <vt:lpstr>Схема классов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MAD(Mobile)</dc:creator>
  <cp:lastModifiedBy>MAD(Mobile)</cp:lastModifiedBy>
  <cp:revision>1</cp:revision>
  <dcterms:created xsi:type="dcterms:W3CDTF">2026-01-14T12:35:18Z</dcterms:created>
  <dcterms:modified xsi:type="dcterms:W3CDTF">2026-01-14T15:45:21Z</dcterms:modified>
</cp:coreProperties>
</file>

<file path=docProps/thumbnail.jpeg>
</file>